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65" r:id="rId5"/>
    <p:sldId id="270" r:id="rId6"/>
    <p:sldId id="259" r:id="rId7"/>
    <p:sldId id="268" r:id="rId8"/>
    <p:sldId id="260" r:id="rId9"/>
    <p:sldId id="261" r:id="rId10"/>
    <p:sldId id="262" r:id="rId11"/>
    <p:sldId id="263" r:id="rId12"/>
    <p:sldId id="264" r:id="rId13"/>
    <p:sldId id="271" r:id="rId14"/>
    <p:sldId id="266" r:id="rId15"/>
    <p:sldId id="272" r:id="rId16"/>
    <p:sldId id="273" r:id="rId17"/>
    <p:sldId id="275" r:id="rId18"/>
    <p:sldId id="276" r:id="rId19"/>
    <p:sldId id="277" r:id="rId20"/>
    <p:sldId id="279" r:id="rId21"/>
    <p:sldId id="280" r:id="rId22"/>
    <p:sldId id="282" r:id="rId23"/>
    <p:sldId id="281" r:id="rId24"/>
    <p:sldId id="274" r:id="rId25"/>
    <p:sldId id="269" r:id="rId26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3E6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88"/>
    <p:restoredTop sz="94689"/>
  </p:normalViewPr>
  <p:slideViewPr>
    <p:cSldViewPr snapToGrid="0">
      <p:cViewPr>
        <p:scale>
          <a:sx n="82" d="100"/>
          <a:sy n="82" d="100"/>
        </p:scale>
        <p:origin x="1736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68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63C553-C569-1445-AD9C-87FB6F1E0D78}" type="datetimeFigureOut">
              <a:rPr lang="cs-CZ" smtClean="0"/>
              <a:t>04.12.2024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B2E99A-C8DC-ED4F-A7A7-1DDE5D25059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15230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2E99A-C8DC-ED4F-A7A7-1DDE5D25059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99445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C95F5-A38E-7283-E348-6BDA29E5F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CAD0952E-7883-2060-E35A-4248B8160D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153AA59A-2F3B-AA45-7CE3-9FE3EC5879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69E0CEC-0327-8E93-87A7-6A065FC74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2E99A-C8DC-ED4F-A7A7-1DDE5D25059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69711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6855E-FF0E-369A-77B2-51A7DCAD2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7BDA14C0-A6BF-6614-740C-3A50B9011E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36C254A4-C18D-C7E4-5ABB-F23429DCEB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56D652E6-0674-33A6-623D-F9AD8D8E3D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2E99A-C8DC-ED4F-A7A7-1DDE5D25059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77172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D78BA-3360-5386-CE64-3777B93C9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3BC16A37-8A9D-B13A-A360-7013E811EA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A14E9BDF-7385-965C-B59D-C83F3CB2C9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20E7FCA-71E1-72B9-A8BF-3403011CAD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2E99A-C8DC-ED4F-A7A7-1DDE5D25059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17585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3BE81-BBED-5721-7CAE-5546A47E1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DF4E5D3E-DE4A-CDF7-080C-7FFCB15591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538881AB-B318-D4EB-4F5F-2A76919022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7F70552-DD05-C2F0-2A81-7D6816BA6C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2E99A-C8DC-ED4F-A7A7-1DDE5D25059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54187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41DADAB-91D5-5A8C-F144-0638775465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9CB304C5-84E7-25CB-7288-54FEE5B17C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5F17E5D-5A29-2A81-A551-0E2107A28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47BBA-447E-E342-BB19-A49552D04E7F}" type="datetime1">
              <a:rPr lang="cs-CZ" smtClean="0"/>
              <a:t>04.12.2024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7502B55-F1A7-D5E1-1963-E4F08DD39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F27555E-CCA9-F2C6-0E8E-0519BD9F6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23713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C61AA6-A6AB-8826-80BB-6A8EE300F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86389988-F120-99A8-9672-E063B681D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D01245F-4BBD-C6A1-C21A-31E67BAA9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40879-0946-8A44-852E-8FAFB303ECFC}" type="datetime1">
              <a:rPr lang="cs-CZ" smtClean="0"/>
              <a:t>04.12.2024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F194D36-9296-AED0-CC93-3F4DF2D8E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AAAEA53-FE37-A82E-74A1-CA636FC04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51899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4D17BCD3-C4B4-E84E-6C97-989F1F865A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399A3A75-92E6-ADDE-AEF2-68256C43A6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549F16C-5DF5-DCE2-9832-8C7D537DA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B2BD5-60AC-514F-9802-8A82DE402746}" type="datetime1">
              <a:rPr lang="cs-CZ" smtClean="0"/>
              <a:t>04.12.2024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29B57BE-D15A-173C-169D-DE4F2BC91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DBB5A9-5525-FA31-C34C-CCF9FF2C4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67804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362F8A-1FB3-2C2C-FF7B-025A0ACD1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CDB1773-B02F-0D1D-2AF0-4B8449394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C7055EB-941E-C8BF-CD31-8666B12ED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DF72-EDCB-5F46-B9A9-CD8A64D4C070}" type="datetime1">
              <a:rPr lang="cs-CZ" smtClean="0"/>
              <a:t>04.12.2024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95E72CF-3CB8-3E56-6FC2-B86DC9E54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1848A8B-44FF-CFB8-936F-FF37391D3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30110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E1F8E34-B975-097E-D335-1CFE08AB8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F60F86B7-4F97-3961-4BD8-6469E0FDDC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CBFFE8C-9813-DD5A-A1B1-2AB828F62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59DE4-4193-3A48-BC52-EE4A0773B70F}" type="datetime1">
              <a:rPr lang="cs-CZ" smtClean="0"/>
              <a:t>04.12.2024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9D913BA-3494-E08F-DF23-A08CE365C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175129C-3339-BBD1-CA6E-B9B521268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28748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D8C411E-ED14-E76B-EE50-B344BBEB4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0694D24-1DB3-0F1D-0D9A-1FB16E7E35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5AAA853C-C8BA-ACA6-5C3E-BBCAB3C481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667F594-8AF4-88B9-8BFE-B71C5D9D1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31237-053C-9F48-8C4E-4D915F2D3EC7}" type="datetime1">
              <a:rPr lang="cs-CZ" smtClean="0"/>
              <a:t>04.12.2024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38AD1B2C-DD52-8026-22BD-A6614ACEA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547CB1DD-7261-3FC2-2035-4CB5EFD6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78877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FF37EFC-3A1E-04EE-7830-833F8ACF5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5CF9E3D-D3DA-5765-AF33-86FA86589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87B21616-0312-3D36-4B94-AFD8327B6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F5FB7F1C-2ECB-8D92-C6BB-9760B70E1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4E71545E-B8E7-E58F-8391-6B1E2BBBF9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EC94B063-34F5-2CA3-D6EE-FDF96FD1B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5ED5F-274F-8D4B-818B-A3D342587D00}" type="datetime1">
              <a:rPr lang="cs-CZ" smtClean="0"/>
              <a:t>04.12.2024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737E6BE0-1403-3A82-6F98-B223CD6BE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D800FD9E-873D-90EC-254E-4610581F7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95149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042ACFF-D976-41FA-F9E2-6AEA7F316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7AB839D6-7019-4A53-4C49-5F3CEBB29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2841A-0750-304E-8211-AE58C8ED694E}" type="datetime1">
              <a:rPr lang="cs-CZ" smtClean="0"/>
              <a:t>04.12.2024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BE881A04-866E-221C-BC58-DEC67EDF0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A75CBCBA-8FB0-106A-8186-6D8DC43C9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61503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815A28A3-1E8A-C8BD-587E-7019980C2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784A0-99E7-CC40-8925-43ED15BA0385}" type="datetime1">
              <a:rPr lang="cs-CZ" smtClean="0"/>
              <a:t>04.12.2024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F59B9AFE-BA91-5EF4-FC82-766E83F15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E93D793-CAC7-77B5-E80A-BDF494A34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18997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FE6AA4C-01F7-3D08-5F75-49DF2B04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97D0405-0DAD-28B0-BFBC-7041C0421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53040B52-9C92-026F-FC45-91DA8D0B2C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9C7D2050-4F07-B7AB-EA11-836A31AAE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7F37C-F3B7-964B-9106-442C783BBE1C}" type="datetime1">
              <a:rPr lang="cs-CZ" smtClean="0"/>
              <a:t>04.12.2024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F755CB6B-9E13-4B31-2E41-C0F83B62E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68826CA4-D3AC-8BD6-4E8C-7637E3E79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95372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5AEF0FE-CFAB-B929-8C15-F1843177D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F795F861-DC9F-807E-78C5-EA0E551EB2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948E82C1-8748-0C33-1EBE-C9705F571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57D997FE-C0F4-1A97-17A0-B1D7403E9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E302E-02B3-E546-8E6C-41748F25A694}" type="datetime1">
              <a:rPr lang="cs-CZ" smtClean="0"/>
              <a:t>04.12.2024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599A97D5-C305-8C17-F7FF-C80FE6CB9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D6920FE-102C-0EBA-E42D-7D7440794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77794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01F9D97A-3767-22DA-7B34-6AF36A741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0D01D504-5B9D-E1E7-2069-2E87F4E3E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4FEE8CF-4994-D551-BFFD-B8556A321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CDA20D-C940-B44F-B944-EFC8D8A6478D}" type="datetime1">
              <a:rPr lang="cs-CZ" smtClean="0"/>
              <a:t>04.12.2024</a:t>
            </a:fld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00BA754-AB5F-733B-C59F-5C651B912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40FCE3E-FE35-9647-6369-0A8AAA4734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6B2738-7FCF-B04D-A8FF-72053771C37B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89628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>
            <a:extLst>
              <a:ext uri="{FF2B5EF4-FFF2-40B4-BE49-F238E27FC236}">
                <a16:creationId xmlns:a16="http://schemas.microsoft.com/office/drawing/2014/main" id="{722B862E-BE1A-1364-C5FE-9123803214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06B25F50-2A02-7BF1-DEE4-ED34E38449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11" y="517449"/>
            <a:ext cx="5983124" cy="3036163"/>
          </a:xfrm>
        </p:spPr>
        <p:txBody>
          <a:bodyPr>
            <a:noAutofit/>
          </a:bodyPr>
          <a:lstStyle/>
          <a:p>
            <a:pPr algn="l"/>
            <a:r>
              <a:rPr lang="cs-CZ" sz="3600" b="1" i="0" dirty="0">
                <a:solidFill>
                  <a:schemeClr val="bg2">
                    <a:lumMod val="90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Aplikace pro vizualizaci a zpracování obrazových dat z in-</a:t>
            </a:r>
            <a:r>
              <a:rPr lang="cs-CZ" sz="3600" b="1" i="0" dirty="0" err="1">
                <a:solidFill>
                  <a:schemeClr val="bg2">
                    <a:lumMod val="90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situ</a:t>
            </a:r>
            <a:r>
              <a:rPr lang="cs-CZ" sz="3600" b="1" i="0" dirty="0">
                <a:solidFill>
                  <a:schemeClr val="bg2">
                    <a:lumMod val="90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měření RHEED během růstu </a:t>
            </a:r>
            <a:r>
              <a:rPr lang="cs-CZ" sz="3600" b="1" i="0" dirty="0" err="1">
                <a:solidFill>
                  <a:schemeClr val="bg2">
                    <a:lumMod val="90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monoatomárních</a:t>
            </a:r>
            <a:r>
              <a:rPr lang="cs-CZ" sz="3600" b="1" i="0" dirty="0">
                <a:solidFill>
                  <a:schemeClr val="bg2">
                    <a:lumMod val="90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vrstev pomocí technologie MBE</a:t>
            </a:r>
            <a:endParaRPr lang="cs-CZ" sz="3600" b="1" dirty="0">
              <a:solidFill>
                <a:schemeClr val="bg2">
                  <a:lumMod val="9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548EAA6F-39C7-576B-E823-39B0B4C2B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544" y="3981866"/>
            <a:ext cx="5461458" cy="1094250"/>
          </a:xfrm>
        </p:spPr>
        <p:txBody>
          <a:bodyPr>
            <a:normAutofit/>
          </a:bodyPr>
          <a:lstStyle/>
          <a:p>
            <a:pPr algn="l"/>
            <a:r>
              <a:rPr lang="cs-CZ" sz="1800" dirty="0">
                <a:solidFill>
                  <a:schemeClr val="bg2">
                    <a:lumMod val="9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Marek Bílý, Jan Schreiber, Marek Švec</a:t>
            </a:r>
          </a:p>
          <a:p>
            <a:pPr algn="l"/>
            <a:endParaRPr lang="cs-CZ" sz="1800" dirty="0">
              <a:solidFill>
                <a:schemeClr val="bg2">
                  <a:lumMod val="9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/>
            <a:r>
              <a:rPr lang="cs-CZ" sz="1800" dirty="0">
                <a:solidFill>
                  <a:schemeClr val="bg2">
                    <a:lumMod val="9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Ing. Filip Křížek, Ph.D.</a:t>
            </a:r>
          </a:p>
        </p:txBody>
      </p:sp>
      <p:pic>
        <p:nvPicPr>
          <p:cNvPr id="1028" name="Picture 4" descr="a) Experimental RHEED image of SrTiO3(001) surface with (√13 ×... |  Download Scientific Diagram">
            <a:extLst>
              <a:ext uri="{FF2B5EF4-FFF2-40B4-BE49-F238E27FC236}">
                <a16:creationId xmlns:a16="http://schemas.microsoft.com/office/drawing/2014/main" id="{5DE7D778-0A34-F3F2-50B6-DCDE7F0FC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04" y="0"/>
            <a:ext cx="4649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EEFF6A50-B509-52B8-19EA-DB6AD6495D10}"/>
              </a:ext>
            </a:extLst>
          </p:cNvPr>
          <p:cNvSpPr/>
          <p:nvPr/>
        </p:nvSpPr>
        <p:spPr>
          <a:xfrm>
            <a:off x="732738" y="5464766"/>
            <a:ext cx="3341442" cy="10033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30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090FA587-1BD0-3A78-B652-06640A1F7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639" y="5464766"/>
            <a:ext cx="2574524" cy="1003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63C4BC92-5761-0073-AC1F-C255C08C7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54" y="5572939"/>
            <a:ext cx="3091340" cy="78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E79EB5E-05A9-2D44-B551-4EB3C1F8E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fld>
            <a:endParaRPr lang="cs-CZ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318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F5586-0BF9-5BD1-0AA3-52B0716F9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00930E36-6424-14DA-97C2-F20AA037E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8792D77C-676C-1B31-2124-D17747E6B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59D01D5-C452-F2E0-9945-3D457D8A4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10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242" name="Picture 2" descr="Schematic illustration of electron diffraction in TEM and RHEED. The... |  Download Scientific Diagram">
            <a:extLst>
              <a:ext uri="{FF2B5EF4-FFF2-40B4-BE49-F238E27FC236}">
                <a16:creationId xmlns:a16="http://schemas.microsoft.com/office/drawing/2014/main" id="{6E6448C8-CE37-7DB1-BE6C-5D7CE9CB1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709" y="291264"/>
            <a:ext cx="8613943" cy="536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565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4C8B0FC-E967-768C-D11B-4B6197526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6631E2B-C029-1EDE-CBF9-32820E52B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907D7882-EB28-5557-5B26-469A34E0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11</a:t>
            </a:fld>
            <a:endParaRPr lang="cs-CZ"/>
          </a:p>
        </p:txBody>
      </p:sp>
      <p:pic>
        <p:nvPicPr>
          <p:cNvPr id="11266" name="Picture 2" descr="Review: Geometric interpretation of reflection and transmission RHEED  patterns - ScienceDirect">
            <a:extLst>
              <a:ext uri="{FF2B5EF4-FFF2-40B4-BE49-F238E27FC236}">
                <a16:creationId xmlns:a16="http://schemas.microsoft.com/office/drawing/2014/main" id="{E0F993B2-B88A-632D-84DE-A01C00ECA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106" y="0"/>
            <a:ext cx="5411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388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7673C-2C44-5F7A-C69F-8045669E8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693719B-8413-2C11-CFD5-7A20AE09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8B82AA5-FB57-E8CB-4F65-8912DAF85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197987F-4233-5B92-1E8D-173043C00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12</a:t>
            </a:fld>
            <a:endParaRPr lang="cs-CZ"/>
          </a:p>
        </p:txBody>
      </p:sp>
      <p:pic>
        <p:nvPicPr>
          <p:cNvPr id="12290" name="Picture 2" descr="Reflection high energy electron diffraction | Molecular Beam Epitaxy  Research Group | University of Waterloo">
            <a:extLst>
              <a:ext uri="{FF2B5EF4-FFF2-40B4-BE49-F238E27FC236}">
                <a16:creationId xmlns:a16="http://schemas.microsoft.com/office/drawing/2014/main" id="{445AF74C-8E52-9759-5A86-F50B572FD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691" y="38768"/>
            <a:ext cx="9030617" cy="678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762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16F67-41A6-FF9F-FD7C-AF03A518B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A0D03BC-AF4A-C6BC-DD5B-AED94D702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03" y="163295"/>
            <a:ext cx="10515600" cy="1325563"/>
          </a:xfrm>
        </p:spPr>
        <p:txBody>
          <a:bodyPr/>
          <a:lstStyle/>
          <a:p>
            <a:r>
              <a:rPr lang="cs-CZ" b="1" dirty="0">
                <a:solidFill>
                  <a:schemeClr val="tx2">
                    <a:lumMod val="90000"/>
                    <a:lumOff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Cíle projektu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3484EB5-4214-0F84-56E3-AC4FE1D5E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2289"/>
            <a:ext cx="5548532" cy="4351338"/>
          </a:xfrm>
        </p:spPr>
        <p:txBody>
          <a:bodyPr>
            <a:normAutofit/>
          </a:bodyPr>
          <a:lstStyle/>
          <a:p>
            <a:r>
              <a:rPr lang="cs-CZ" sz="2400" dirty="0"/>
              <a:t>Implementace aplikace pro vizualizaci a zpracování obrazových dat z in-</a:t>
            </a:r>
            <a:r>
              <a:rPr lang="cs-CZ" sz="2400" dirty="0" err="1"/>
              <a:t>situ</a:t>
            </a:r>
            <a:r>
              <a:rPr lang="cs-CZ" sz="2400" dirty="0"/>
              <a:t> měření RHEED během růstu </a:t>
            </a:r>
            <a:r>
              <a:rPr lang="cs-CZ" sz="2400" dirty="0" err="1"/>
              <a:t>monoatomárních</a:t>
            </a:r>
            <a:r>
              <a:rPr lang="cs-CZ" sz="2400" dirty="0"/>
              <a:t> vrstev pomocí technologie MBE</a:t>
            </a:r>
          </a:p>
          <a:p>
            <a:pPr marL="0" indent="0">
              <a:buNone/>
            </a:pPr>
            <a:endParaRPr lang="cs-CZ" sz="2400" dirty="0"/>
          </a:p>
          <a:p>
            <a:r>
              <a:rPr lang="cs-CZ" sz="2400" dirty="0"/>
              <a:t>Úspěšné odzkoušení za provozu s </a:t>
            </a:r>
            <a:r>
              <a:rPr lang="cs-CZ" sz="2400" dirty="0" err="1"/>
              <a:t>real-time</a:t>
            </a:r>
            <a:r>
              <a:rPr lang="cs-CZ" sz="2400" dirty="0"/>
              <a:t> obrazovými daty z CCD při reálném růstu MBE</a:t>
            </a:r>
          </a:p>
        </p:txBody>
      </p:sp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83DD02D3-0E33-346C-6F94-BD661E3F0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346704F1-5E69-ACC5-0780-7CCA3221C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ED99E2E-42E5-0A07-4D28-66177FDFF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13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074" name="Picture 2" descr="Molecular Beam Epitaxy: Nex-Gen Solar Cell Production | by Informative  Solar | Medium">
            <a:extLst>
              <a:ext uri="{FF2B5EF4-FFF2-40B4-BE49-F238E27FC236}">
                <a16:creationId xmlns:a16="http://schemas.microsoft.com/office/drawing/2014/main" id="{ABCE48CE-1211-EA29-9CB1-4598F7F4844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300" y="2700759"/>
            <a:ext cx="5131700" cy="240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103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1ACC5-19EB-C6CC-1E0D-FA34CDB11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C81C043-1C8A-20E2-3D26-5594501B4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03" y="163295"/>
            <a:ext cx="10515600" cy="1325563"/>
          </a:xfrm>
        </p:spPr>
        <p:txBody>
          <a:bodyPr/>
          <a:lstStyle/>
          <a:p>
            <a:r>
              <a:rPr lang="cs-CZ" b="1" dirty="0">
                <a:solidFill>
                  <a:schemeClr val="tx2">
                    <a:lumMod val="90000"/>
                    <a:lumOff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Rozdělení úkolů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401B5F7-0F76-0F38-B9AC-581714E0F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2289"/>
            <a:ext cx="5084298" cy="4351338"/>
          </a:xfrm>
        </p:spPr>
        <p:txBody>
          <a:bodyPr>
            <a:normAutofit fontScale="92500" lnSpcReduction="10000"/>
          </a:bodyPr>
          <a:lstStyle/>
          <a:p>
            <a:r>
              <a:rPr lang="cs-CZ" sz="2400" b="1" dirty="0"/>
              <a:t>Marek Š.</a:t>
            </a:r>
          </a:p>
          <a:p>
            <a:pPr lvl="1"/>
            <a:r>
              <a:rPr lang="cs-CZ" sz="2000" dirty="0"/>
              <a:t>Návrh a zpracování GUI v Python </a:t>
            </a:r>
            <a:r>
              <a:rPr lang="cs-CZ" sz="2000" dirty="0" err="1"/>
              <a:t>QtPy</a:t>
            </a:r>
            <a:endParaRPr lang="cs-CZ" sz="2000" dirty="0"/>
          </a:p>
          <a:p>
            <a:pPr lvl="1"/>
            <a:r>
              <a:rPr lang="cs-CZ" sz="2000" dirty="0"/>
              <a:t>Vektorová navigace v </a:t>
            </a:r>
            <a:r>
              <a:rPr lang="cs-CZ" sz="2000" dirty="0" err="1"/>
              <a:t>canvasu</a:t>
            </a:r>
            <a:r>
              <a:rPr lang="cs-CZ" sz="2000" dirty="0"/>
              <a:t>/</a:t>
            </a:r>
            <a:r>
              <a:rPr lang="cs-CZ" sz="2000" dirty="0" err="1"/>
              <a:t>viewportu</a:t>
            </a:r>
            <a:endParaRPr lang="cs-CZ" sz="2000" dirty="0"/>
          </a:p>
          <a:p>
            <a:pPr lvl="1"/>
            <a:r>
              <a:rPr lang="cs-CZ" sz="2000" dirty="0"/>
              <a:t>Dokumentace GUI, užívání a instalace</a:t>
            </a:r>
          </a:p>
          <a:p>
            <a:r>
              <a:rPr lang="cs-CZ" sz="2400" b="1" dirty="0"/>
              <a:t>Honza</a:t>
            </a:r>
          </a:p>
          <a:p>
            <a:pPr lvl="1"/>
            <a:r>
              <a:rPr lang="cs-CZ" sz="2000" dirty="0"/>
              <a:t>Výpočetní a vizualizační algoritmy</a:t>
            </a:r>
          </a:p>
          <a:p>
            <a:pPr lvl="1"/>
            <a:r>
              <a:rPr lang="cs-CZ" sz="2000" dirty="0"/>
              <a:t>Částečná komunikace s Dr. </a:t>
            </a:r>
            <a:r>
              <a:rPr lang="cs-CZ" sz="2000" dirty="0" err="1"/>
              <a:t>Kriegnerem</a:t>
            </a:r>
            <a:r>
              <a:rPr lang="cs-CZ" sz="2000" dirty="0"/>
              <a:t>, provozní testy SW</a:t>
            </a:r>
          </a:p>
          <a:p>
            <a:pPr lvl="1"/>
            <a:r>
              <a:rPr lang="cs-CZ" sz="2000" dirty="0"/>
              <a:t>Programová část dokumentace</a:t>
            </a:r>
          </a:p>
          <a:p>
            <a:r>
              <a:rPr lang="cs-CZ" sz="2400" b="1" dirty="0"/>
              <a:t>Marek B.</a:t>
            </a:r>
          </a:p>
          <a:p>
            <a:pPr lvl="1"/>
            <a:r>
              <a:rPr lang="cs-CZ" sz="2000" dirty="0"/>
              <a:t>Komunikace s Dr. </a:t>
            </a:r>
            <a:r>
              <a:rPr lang="cs-CZ" sz="2000" dirty="0" err="1"/>
              <a:t>Kriegnerem</a:t>
            </a:r>
            <a:endParaRPr lang="cs-CZ" sz="2000" dirty="0"/>
          </a:p>
          <a:p>
            <a:pPr lvl="1"/>
            <a:r>
              <a:rPr lang="cs-CZ" sz="2000" dirty="0"/>
              <a:t>Výpočetní a vizualizační algoritmy</a:t>
            </a:r>
          </a:p>
          <a:p>
            <a:pPr lvl="1"/>
            <a:r>
              <a:rPr lang="cs-CZ" sz="2000" dirty="0"/>
              <a:t>Provozní testy SW</a:t>
            </a:r>
          </a:p>
          <a:p>
            <a:pPr lvl="1"/>
            <a:r>
              <a:rPr lang="cs-CZ" sz="2000" dirty="0"/>
              <a:t>Teoretická část dokumentace</a:t>
            </a:r>
          </a:p>
          <a:p>
            <a:pPr marL="0" indent="0">
              <a:buNone/>
            </a:pPr>
            <a:endParaRPr lang="cs-CZ" sz="2400" b="1" dirty="0"/>
          </a:p>
        </p:txBody>
      </p:sp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A74DB17C-D7EC-B210-ADFA-AADE30F03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807018FF-4966-65EA-605E-8E75820C8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EC22779-78C3-EEDE-FFC1-37F2892C9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14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050" name="Picture 2" descr="Chcete zvládat velké množství úkolů? Určete si priority">
            <a:extLst>
              <a:ext uri="{FF2B5EF4-FFF2-40B4-BE49-F238E27FC236}">
                <a16:creationId xmlns:a16="http://schemas.microsoft.com/office/drawing/2014/main" id="{4F017B2F-382E-E50C-C11E-370576011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211" y="1488858"/>
            <a:ext cx="5466243" cy="364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946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39791-0C68-D449-52D3-2A78DF947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45EC7E1-3B46-B3F0-4119-6264B579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03" y="163295"/>
            <a:ext cx="10515600" cy="1325563"/>
          </a:xfrm>
        </p:spPr>
        <p:txBody>
          <a:bodyPr/>
          <a:lstStyle/>
          <a:p>
            <a:r>
              <a:rPr lang="cs-CZ" b="1" dirty="0">
                <a:solidFill>
                  <a:schemeClr val="tx2">
                    <a:lumMod val="90000"/>
                    <a:lumOff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Reálné použití aplikace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D36C073-A0FD-2FAA-D5FD-8D2B23A91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2289"/>
            <a:ext cx="6322255" cy="4351338"/>
          </a:xfrm>
        </p:spPr>
        <p:txBody>
          <a:bodyPr>
            <a:normAutofit/>
          </a:bodyPr>
          <a:lstStyle/>
          <a:p>
            <a:r>
              <a:rPr lang="cs-CZ" sz="2400" b="1" u="sng" dirty="0"/>
              <a:t>Výzkumné skupiny </a:t>
            </a:r>
            <a:r>
              <a:rPr lang="cs-CZ" sz="2400" b="1" dirty="0"/>
              <a:t>– </a:t>
            </a:r>
          </a:p>
          <a:p>
            <a:pPr marL="0" indent="0">
              <a:buNone/>
            </a:pPr>
            <a:endParaRPr lang="cs-CZ" sz="2400" b="1" dirty="0"/>
          </a:p>
          <a:p>
            <a:pPr lvl="1"/>
            <a:r>
              <a:rPr lang="cs-CZ" sz="2000" b="1" dirty="0"/>
              <a:t>Výzkumná skupina Dr. Dominika </a:t>
            </a:r>
            <a:r>
              <a:rPr lang="cs-CZ" sz="2000" b="1" dirty="0" err="1"/>
              <a:t>Kriegnera</a:t>
            </a:r>
            <a:r>
              <a:rPr lang="cs-CZ" sz="2000" dirty="0"/>
              <a:t> – primární skupina ve které bude vývoj SW a celého systému probíhat</a:t>
            </a:r>
          </a:p>
          <a:p>
            <a:pPr marL="457200" lvl="1" indent="0">
              <a:buNone/>
            </a:pPr>
            <a:endParaRPr lang="cs-CZ" sz="2000" b="1" dirty="0"/>
          </a:p>
          <a:p>
            <a:pPr lvl="1"/>
            <a:r>
              <a:rPr lang="cs-CZ" sz="2000" b="1" dirty="0"/>
              <a:t>Výzkumná skupina Ing. Filipa Křížka Ph.D.</a:t>
            </a:r>
            <a:r>
              <a:rPr lang="cs-CZ" sz="2000" dirty="0"/>
              <a:t> – </a:t>
            </a:r>
            <a:r>
              <a:rPr lang="cs-CZ" sz="2000" dirty="0" err="1"/>
              <a:t>spintronika</a:t>
            </a:r>
            <a:r>
              <a:rPr lang="cs-CZ" sz="2000" dirty="0"/>
              <a:t> (feromagnetismus/</a:t>
            </a:r>
            <a:r>
              <a:rPr lang="cs-CZ" sz="2000" dirty="0" err="1"/>
              <a:t>altermagnetismus</a:t>
            </a:r>
            <a:r>
              <a:rPr lang="cs-CZ" sz="2000" dirty="0"/>
              <a:t>)</a:t>
            </a:r>
          </a:p>
          <a:p>
            <a:pPr marL="457200" lvl="1" indent="0">
              <a:buNone/>
            </a:pPr>
            <a:endParaRPr lang="cs-CZ" sz="2000" b="1" dirty="0"/>
          </a:p>
          <a:p>
            <a:pPr lvl="1"/>
            <a:r>
              <a:rPr lang="cs-CZ" sz="2000" b="1" dirty="0"/>
              <a:t>Výzkumná skupina Dr. Tima </a:t>
            </a:r>
            <a:r>
              <a:rPr lang="cs-CZ" sz="2000" b="1" dirty="0" err="1"/>
              <a:t>Verhagena</a:t>
            </a:r>
            <a:r>
              <a:rPr lang="cs-CZ" sz="2000" b="1" dirty="0"/>
              <a:t> – </a:t>
            </a:r>
            <a:r>
              <a:rPr lang="cs-CZ" sz="2000" dirty="0"/>
              <a:t>Kondenzované látky – feroelektrické 2D </a:t>
            </a:r>
            <a:r>
              <a:rPr lang="cs-CZ" sz="2000" dirty="0" err="1"/>
              <a:t>sandwiche</a:t>
            </a:r>
            <a:endParaRPr lang="cs-CZ" sz="2000" dirty="0"/>
          </a:p>
        </p:txBody>
      </p:sp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A9E3FE14-875F-7E5C-64F9-2AE3B81E6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AE7BD78D-1B7E-27D7-AB36-D04FA6AD4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2FD83B1-6270-F3D9-6002-886BE0297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15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4ABF6D57-6576-9DF9-D5A0-460A80A5892F}"/>
              </a:ext>
            </a:extLst>
          </p:cNvPr>
          <p:cNvSpPr/>
          <p:nvPr/>
        </p:nvSpPr>
        <p:spPr>
          <a:xfrm>
            <a:off x="8303542" y="0"/>
            <a:ext cx="2580968" cy="6858000"/>
          </a:xfrm>
          <a:prstGeom prst="rect">
            <a:avLst/>
          </a:prstGeom>
          <a:solidFill>
            <a:srgbClr val="163E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026" name="Picture 2" descr="Filip Křížek">
            <a:extLst>
              <a:ext uri="{FF2B5EF4-FFF2-40B4-BE49-F238E27FC236}">
                <a16:creationId xmlns:a16="http://schemas.microsoft.com/office/drawing/2014/main" id="{7B4F2505-5554-E467-5C15-BA1AA110A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293" y="2528602"/>
            <a:ext cx="1800795" cy="180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r. Timotheus Verhagen | FZU">
            <a:extLst>
              <a:ext uri="{FF2B5EF4-FFF2-40B4-BE49-F238E27FC236}">
                <a16:creationId xmlns:a16="http://schemas.microsoft.com/office/drawing/2014/main" id="{D2C2D7E9-B9EE-CC4B-F7BF-BFCBA78DE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294" y="4716017"/>
            <a:ext cx="1800796" cy="180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minik Kriegner">
            <a:extLst>
              <a:ext uri="{FF2B5EF4-FFF2-40B4-BE49-F238E27FC236}">
                <a16:creationId xmlns:a16="http://schemas.microsoft.com/office/drawing/2014/main" id="{12CF7337-ED6D-8B7F-A33C-BAC00F4F0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293" y="341187"/>
            <a:ext cx="1800795" cy="180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319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5E8E9-F15D-4265-0E51-B1A12970B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901A820-86F4-7D9D-3889-45DB8860B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03" y="163295"/>
            <a:ext cx="10515600" cy="1325563"/>
          </a:xfrm>
        </p:spPr>
        <p:txBody>
          <a:bodyPr/>
          <a:lstStyle/>
          <a:p>
            <a:r>
              <a:rPr lang="cs-CZ" b="1" dirty="0">
                <a:solidFill>
                  <a:schemeClr val="tx2">
                    <a:lumMod val="90000"/>
                    <a:lumOff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Dosavadní postup</a:t>
            </a:r>
          </a:p>
        </p:txBody>
      </p:sp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159F0368-EECE-9A83-5E73-E1966933A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51D30B97-52C6-4FE7-0228-1B54181F1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B38CD67-4A29-244C-FE3E-A7AC5A1F9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16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029B4A7F-0B4E-087E-0D60-BB40CDDED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449" y="1569089"/>
            <a:ext cx="4624970" cy="4351338"/>
          </a:xfrm>
        </p:spPr>
        <p:txBody>
          <a:bodyPr>
            <a:normAutofit/>
          </a:bodyPr>
          <a:lstStyle/>
          <a:p>
            <a:r>
              <a:rPr lang="cs-CZ" sz="2400" b="1" dirty="0"/>
              <a:t>Proběhly úvodní schůzky </a:t>
            </a:r>
            <a:r>
              <a:rPr lang="cs-CZ" sz="2400" dirty="0"/>
              <a:t>– interní týmové i s kolegy z FZÚ</a:t>
            </a:r>
          </a:p>
          <a:p>
            <a:r>
              <a:rPr lang="cs-CZ" sz="2400" dirty="0"/>
              <a:t>Hlubší pochopení RHEED a MBE</a:t>
            </a:r>
          </a:p>
          <a:p>
            <a:r>
              <a:rPr lang="cs-CZ" sz="2400" dirty="0"/>
              <a:t>Identifikace dílčích částí, ze kterých se bude aplikace skládat</a:t>
            </a:r>
          </a:p>
          <a:p>
            <a:endParaRPr lang="cs-CZ" sz="2400" dirty="0"/>
          </a:p>
        </p:txBody>
      </p:sp>
      <p:pic>
        <p:nvPicPr>
          <p:cNvPr id="14" name="Obrázek 13" descr="Obsah obrázku text, bílá tabule, rukopis, interiér&#10;&#10;Popis byl vytvořen automaticky">
            <a:extLst>
              <a:ext uri="{FF2B5EF4-FFF2-40B4-BE49-F238E27FC236}">
                <a16:creationId xmlns:a16="http://schemas.microsoft.com/office/drawing/2014/main" id="{AAE0F686-2C65-BE45-37D1-E5CCF24AA4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20" t="5548" r="14329" b="6727"/>
          <a:stretch/>
        </p:blipFill>
        <p:spPr>
          <a:xfrm>
            <a:off x="6088341" y="540652"/>
            <a:ext cx="5518640" cy="2718742"/>
          </a:xfrm>
          <a:prstGeom prst="rect">
            <a:avLst/>
          </a:prstGeom>
        </p:spPr>
      </p:pic>
      <p:pic>
        <p:nvPicPr>
          <p:cNvPr id="16" name="Obrázek 15" descr="Obsah obrázku text, bílá tabule, interiér, rukopis&#10;&#10;Popis byl vytvořen automaticky">
            <a:extLst>
              <a:ext uri="{FF2B5EF4-FFF2-40B4-BE49-F238E27FC236}">
                <a16:creationId xmlns:a16="http://schemas.microsoft.com/office/drawing/2014/main" id="{89871F34-6AE2-0AF3-04A7-0FE6BE52F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162" y="3429000"/>
            <a:ext cx="5522818" cy="254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84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160BC-A3CD-ADA0-0AFE-8C6C8A6F1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322EE1A9-CD74-22BF-1BF5-6EDA44412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6DC5C300-50BC-9CFD-FBB1-823FE8C1A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0E6BF5B-B53B-6089-9A07-5B998B90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17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3" name="Obrázek 12" descr="Obsah obrázku text, bílá tabule, interiér, rukopis&#10;&#10;Popis byl vytvořen automaticky">
            <a:extLst>
              <a:ext uri="{FF2B5EF4-FFF2-40B4-BE49-F238E27FC236}">
                <a16:creationId xmlns:a16="http://schemas.microsoft.com/office/drawing/2014/main" id="{0D95330F-E76E-2E3A-2E8C-14FA6EEB3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329652" cy="568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855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0E718-E94B-A663-710B-66D488E0D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EC44CC0D-72A4-0443-7A98-66CF2CAFF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0070B0EB-4EB6-BE31-79FB-A51A10518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2642A44C-6673-F933-3542-431183087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18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" name="Obrázek 1" descr="Obsah obrázku text, bílá tabule, rukopis, interiér&#10;&#10;Popis byl vytvořen automaticky">
            <a:extLst>
              <a:ext uri="{FF2B5EF4-FFF2-40B4-BE49-F238E27FC236}">
                <a16:creationId xmlns:a16="http://schemas.microsoft.com/office/drawing/2014/main" id="{D8E06248-7A47-84A0-6172-21F8F0DB97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20" t="5548" r="14329" b="6727"/>
          <a:stretch/>
        </p:blipFill>
        <p:spPr>
          <a:xfrm>
            <a:off x="0" y="-324464"/>
            <a:ext cx="12192000" cy="600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95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6A0D2-A65F-9EFA-8479-82E0C6B03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 descr="Obsah obrázku text, snímek obrazovky, účtenka, diagram&#10;&#10;Popis byl vytvořen automaticky">
            <a:extLst>
              <a:ext uri="{FF2B5EF4-FFF2-40B4-BE49-F238E27FC236}">
                <a16:creationId xmlns:a16="http://schemas.microsoft.com/office/drawing/2014/main" id="{F5410BA5-98F3-4235-D268-D4A8AFAC0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678" y="108082"/>
            <a:ext cx="9317547" cy="6641835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CA362CA5-05B6-3679-6246-77F76200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06" y="715757"/>
            <a:ext cx="3919915" cy="542648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cs-CZ" b="1" dirty="0">
                <a:solidFill>
                  <a:schemeClr val="tx2">
                    <a:lumMod val="90000"/>
                    <a:lumOff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Blokový diagram aplikace</a:t>
            </a:r>
          </a:p>
        </p:txBody>
      </p:sp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A256BA14-9D4A-BF23-ECD4-37991489F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6C4E5C71-D408-5648-472A-09A129497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61D037B-61BD-E981-39D0-D901F3CD7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19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216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595464C-92AF-7C85-3340-9F35F5B3B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03" y="163295"/>
            <a:ext cx="10515600" cy="1325563"/>
          </a:xfrm>
        </p:spPr>
        <p:txBody>
          <a:bodyPr/>
          <a:lstStyle/>
          <a:p>
            <a:r>
              <a:rPr lang="cs-CZ" b="1" dirty="0">
                <a:solidFill>
                  <a:schemeClr val="tx2">
                    <a:lumMod val="90000"/>
                    <a:lumOff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Úvod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4D8AEEF-1548-4ED3-9DC6-ECDDBC33D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2289"/>
            <a:ext cx="10515600" cy="4351338"/>
          </a:xfrm>
        </p:spPr>
        <p:txBody>
          <a:bodyPr/>
          <a:lstStyle/>
          <a:p>
            <a:r>
              <a:rPr lang="cs-CZ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MBE</a:t>
            </a:r>
            <a:r>
              <a:rPr lang="cs-CZ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- </a:t>
            </a:r>
            <a:r>
              <a:rPr lang="cs-CZ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Molecular</a:t>
            </a:r>
            <a:r>
              <a:rPr lang="cs-CZ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cs-CZ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Beam</a:t>
            </a:r>
            <a:r>
              <a:rPr lang="cs-CZ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cs-CZ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Epitaxy</a:t>
            </a:r>
            <a:endParaRPr lang="cs-CZ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cs-CZ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RHEED</a:t>
            </a:r>
            <a:r>
              <a:rPr lang="cs-CZ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- </a:t>
            </a:r>
            <a:r>
              <a:rPr lang="cs-CZ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Reflective</a:t>
            </a:r>
            <a:r>
              <a:rPr lang="cs-CZ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cs-CZ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High</a:t>
            </a:r>
            <a:r>
              <a:rPr lang="cs-CZ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cs-CZ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Energy</a:t>
            </a:r>
            <a:r>
              <a:rPr lang="cs-CZ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cs-CZ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Electron</a:t>
            </a:r>
            <a:r>
              <a:rPr lang="cs-CZ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cs-CZ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Diffractometry</a:t>
            </a:r>
            <a:endParaRPr lang="cs-CZ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3490EA9F-1AE7-0409-EE31-1F264FC85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737D44DB-3E77-3429-12CA-EAE0C9736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E886D99-73D2-650F-5037-1A5CABA20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617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FD643-A3D0-F4F8-4517-1C56E5810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 descr="Obsah obrázku text, snímek obrazovky, účtenka, diagram&#10;&#10;Popis byl vytvořen automaticky">
            <a:extLst>
              <a:ext uri="{FF2B5EF4-FFF2-40B4-BE49-F238E27FC236}">
                <a16:creationId xmlns:a16="http://schemas.microsoft.com/office/drawing/2014/main" id="{92D150FE-A173-08A0-AF47-371DC675D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760" y="-277594"/>
            <a:ext cx="10194480" cy="7266940"/>
          </a:xfrm>
          <a:prstGeom prst="rect">
            <a:avLst/>
          </a:prstGeom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25D754A9-1470-09D8-1012-BB319A6BF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236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525188B-33CF-FD93-9747-F122458B3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52A6490E-3903-3343-6EDD-042F4BB9A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9311" y="247528"/>
            <a:ext cx="10253378" cy="6362943"/>
          </a:xfr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38336306-9E7B-A8AA-5754-582451284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53993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A5E9F79-2F62-AE2F-CAEF-6942D2191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6" name="Zástupný obsah 5" descr="Obsah obrázku snímek obrazovky&#10;&#10;Popis byl vytvořen automaticky">
            <a:extLst>
              <a:ext uri="{FF2B5EF4-FFF2-40B4-BE49-F238E27FC236}">
                <a16:creationId xmlns:a16="http://schemas.microsoft.com/office/drawing/2014/main" id="{4977BDB2-956F-FDCC-53D0-2338ABB87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6525"/>
            <a:ext cx="10657824" cy="6584926"/>
          </a:xfr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7EFCE93F-E5CD-6208-E32B-9308C392B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40072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F75C43A-12E0-1D23-B9A3-A4BC160BC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6" name="Zástupný obsah 5" descr="Obsah obrázku snímek obrazovky, text&#10;&#10;Popis byl vytvořen automaticky">
            <a:extLst>
              <a:ext uri="{FF2B5EF4-FFF2-40B4-BE49-F238E27FC236}">
                <a16:creationId xmlns:a16="http://schemas.microsoft.com/office/drawing/2014/main" id="{A80A520E-3721-42E1-84B5-1900D4ECF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416" y="136525"/>
            <a:ext cx="10549384" cy="6517926"/>
          </a:xfr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4A9A863-20B0-89E6-6B94-C12991F7A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24295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30284-4CC9-21B5-3FBC-329B7DC0C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D5651F5-9892-2174-A1C4-A3431B48C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03" y="163295"/>
            <a:ext cx="10515600" cy="1325563"/>
          </a:xfrm>
        </p:spPr>
        <p:txBody>
          <a:bodyPr/>
          <a:lstStyle/>
          <a:p>
            <a:r>
              <a:rPr lang="cs-CZ" b="1" dirty="0">
                <a:solidFill>
                  <a:schemeClr val="tx2">
                    <a:lumMod val="90000"/>
                    <a:lumOff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Další postup</a:t>
            </a:r>
          </a:p>
        </p:txBody>
      </p:sp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09764807-7915-9025-0C5B-0294DF116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5C97039F-BF97-772E-286D-02FA25EC6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CE88B9B-AF18-F720-7BC6-A707535A6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24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4A53BEDD-0DD4-6176-49E1-7EA2FFE9D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448" y="1569089"/>
            <a:ext cx="6255783" cy="4351338"/>
          </a:xfrm>
        </p:spPr>
        <p:txBody>
          <a:bodyPr>
            <a:normAutofit/>
          </a:bodyPr>
          <a:lstStyle/>
          <a:p>
            <a:r>
              <a:rPr lang="cs-CZ" sz="2400" dirty="0"/>
              <a:t>Intro meeting celého týmu s Dr. Dominikem </a:t>
            </a:r>
            <a:r>
              <a:rPr lang="cs-CZ" sz="2400" dirty="0" err="1"/>
              <a:t>Kriegnerem</a:t>
            </a:r>
            <a:r>
              <a:rPr lang="cs-CZ" sz="2400" dirty="0"/>
              <a:t> – </a:t>
            </a:r>
            <a:r>
              <a:rPr lang="cs-CZ" sz="2400" b="1" dirty="0"/>
              <a:t>Pátek 6.12., FZÚ Cukrovarnická</a:t>
            </a:r>
          </a:p>
          <a:p>
            <a:pPr marL="0" indent="0">
              <a:buNone/>
            </a:pPr>
            <a:endParaRPr lang="cs-CZ" sz="1050" b="1" dirty="0"/>
          </a:p>
          <a:p>
            <a:pPr lvl="1"/>
            <a:r>
              <a:rPr lang="cs-CZ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Diskuze návrhu celé sestavy zařízení a nejvhodnějších materiálů, na kterých by mohla být prováděna charakterizace RHEED</a:t>
            </a:r>
          </a:p>
          <a:p>
            <a:pPr lvl="1"/>
            <a:r>
              <a:rPr lang="cs-CZ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Diskuze struktury programu</a:t>
            </a:r>
          </a:p>
          <a:p>
            <a:pPr lvl="1"/>
            <a:r>
              <a:rPr lang="cs-CZ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Přesnější stanovení harmonogramu</a:t>
            </a:r>
          </a:p>
        </p:txBody>
      </p:sp>
      <p:pic>
        <p:nvPicPr>
          <p:cNvPr id="5122" name="Picture 2" descr="Fyzikální ústav AV ČR, v.v.i. (Praha, Střešovice) • Firmy.cz">
            <a:extLst>
              <a:ext uri="{FF2B5EF4-FFF2-40B4-BE49-F238E27FC236}">
                <a16:creationId xmlns:a16="http://schemas.microsoft.com/office/drawing/2014/main" id="{D812D57C-E063-8DF4-3EE5-41999C3D8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218" y="531672"/>
            <a:ext cx="4081616" cy="5442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038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8CDC6-FC13-9123-29AB-CFEDDDFCD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D854151-5515-3FB8-FCB8-E2641848B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r>
              <a:rPr lang="cs-CZ" b="1" dirty="0">
                <a:solidFill>
                  <a:schemeClr val="tx2">
                    <a:lumMod val="90000"/>
                    <a:lumOff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Děkujeme za pozornost</a:t>
            </a:r>
          </a:p>
        </p:txBody>
      </p:sp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831C785B-1351-3B13-7753-9E4085D52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209" y="5559386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42BEF04E-56A0-E4D4-DB12-17CF5A5D5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666186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28CE555B-5B30-C798-55E5-E9EB94E5E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25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666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61CAD-19F0-03A3-BE2E-71F4AE46E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0982277B-A333-9B34-EFED-774ED3D59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CA793B79-FDA0-BE6B-D295-D1BC083F3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3AB0CFC-90F9-9C28-3869-5250F4070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122" name="Picture 2" descr="Contact - About -">
            <a:extLst>
              <a:ext uri="{FF2B5EF4-FFF2-40B4-BE49-F238E27FC236}">
                <a16:creationId xmlns:a16="http://schemas.microsoft.com/office/drawing/2014/main" id="{9DACAAD6-5FB0-69CB-1AC2-0977D65F3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80" y="4969"/>
            <a:ext cx="11421720" cy="685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500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D25C237-D8C6-FB57-7A70-00FF84DD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C0C7825-05B8-9496-15FF-FCFBAD3EC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29E85F24-9479-572A-C2A1-673EA6CA5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4</a:t>
            </a:fld>
            <a:endParaRPr lang="cs-CZ"/>
          </a:p>
        </p:txBody>
      </p:sp>
      <p:pic>
        <p:nvPicPr>
          <p:cNvPr id="14338" name="Picture 2" descr="undefined">
            <a:extLst>
              <a:ext uri="{FF2B5EF4-FFF2-40B4-BE49-F238E27FC236}">
                <a16:creationId xmlns:a16="http://schemas.microsoft.com/office/drawing/2014/main" id="{4097A0D8-6F9C-35DC-0646-BF8ED6F39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50" y="0"/>
            <a:ext cx="10045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482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78D951D-4A27-98DB-1783-32690916D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D99128C-A60C-5341-4A6E-F5242E692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4AE97EB2-238D-C15A-8B2C-00D77E094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5</a:t>
            </a:fld>
            <a:endParaRPr lang="cs-CZ"/>
          </a:p>
        </p:txBody>
      </p:sp>
      <p:pic>
        <p:nvPicPr>
          <p:cNvPr id="18434" name="Picture 2" descr="LSNM-laboratory">
            <a:extLst>
              <a:ext uri="{FF2B5EF4-FFF2-40B4-BE49-F238E27FC236}">
                <a16:creationId xmlns:a16="http://schemas.microsoft.com/office/drawing/2014/main" id="{F9C257B1-C96A-7CE2-5A75-793A0E2C3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56" y="0"/>
            <a:ext cx="10301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355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53C60-A30D-BD7E-CDF7-AA4EFC518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7288DFF8-58F6-8524-77C7-D5E51FFBF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440F47D8-87D9-4668-2412-802F698E2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B5DE26F-F339-A47E-1944-97B044752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6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174" name="Picture 6" descr="MBE-2D Epitaxy System for Ultrahigh Vacuum">
            <a:extLst>
              <a:ext uri="{FF2B5EF4-FFF2-40B4-BE49-F238E27FC236}">
                <a16:creationId xmlns:a16="http://schemas.microsoft.com/office/drawing/2014/main" id="{596D5422-F067-147F-9F1F-C334D548F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937" y="233780"/>
            <a:ext cx="7189054" cy="557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187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360E4-3659-953F-3DDE-EF59DDA72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533A6721-971E-ED04-B005-82110F26A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7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" name="Obrázek 9" descr="Obsah obrázku interiér, osoba, podlaha&#10;&#10;Popis byl vytvořen automaticky">
            <a:extLst>
              <a:ext uri="{FF2B5EF4-FFF2-40B4-BE49-F238E27FC236}">
                <a16:creationId xmlns:a16="http://schemas.microsoft.com/office/drawing/2014/main" id="{1DE0FE4F-913E-26E9-A1E8-E73AA24E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175" y="-3260"/>
            <a:ext cx="8565650" cy="686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29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03052-4AB2-8FCA-3A59-40894B22D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36F5C193-FDB5-A276-7E86-735FF0B61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F0A59034-BA1D-FD1D-37A3-0D6D434AE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297DEB7-F4E2-F313-D185-81D373683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8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176" name="Picture 8" descr="Schematic Diagram of Molecular Beam Epitaxy (MBE) | INNOVACERA">
            <a:extLst>
              <a:ext uri="{FF2B5EF4-FFF2-40B4-BE49-F238E27FC236}">
                <a16:creationId xmlns:a16="http://schemas.microsoft.com/office/drawing/2014/main" id="{AD1AEE8C-97BE-C53E-6C5E-5DD91C923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751" y="291264"/>
            <a:ext cx="7924767" cy="538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8B832793-CE96-C068-E706-753705922A67}"/>
              </a:ext>
            </a:extLst>
          </p:cNvPr>
          <p:cNvSpPr txBox="1"/>
          <p:nvPr/>
        </p:nvSpPr>
        <p:spPr>
          <a:xfrm>
            <a:off x="9239802" y="1248914"/>
            <a:ext cx="1487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0" i="0" dirty="0">
                <a:solidFill>
                  <a:srgbClr val="202122"/>
                </a:solidFill>
                <a:effectLst/>
                <a:latin typeface="Helvetica" pitchFamily="2" charset="0"/>
              </a:rPr>
              <a:t>10</a:t>
            </a:r>
            <a:r>
              <a:rPr lang="cs-CZ" b="0" i="0" baseline="30000" dirty="0">
                <a:solidFill>
                  <a:srgbClr val="202122"/>
                </a:solidFill>
                <a:effectLst/>
                <a:latin typeface="Helvetica" pitchFamily="2" charset="0"/>
              </a:rPr>
              <a:t>-12</a:t>
            </a:r>
            <a:r>
              <a:rPr lang="cs-CZ" b="0" i="0" dirty="0">
                <a:solidFill>
                  <a:srgbClr val="202122"/>
                </a:solidFill>
                <a:effectLst/>
                <a:latin typeface="Helvetica" pitchFamily="2" charset="0"/>
              </a:rPr>
              <a:t> Torr</a:t>
            </a:r>
          </a:p>
          <a:p>
            <a:r>
              <a:rPr lang="cs-CZ" dirty="0">
                <a:latin typeface="Helvetica" pitchFamily="2" charset="0"/>
              </a:rPr>
              <a:t>(10</a:t>
            </a:r>
            <a:r>
              <a:rPr lang="cs-CZ" baseline="30000" dirty="0">
                <a:latin typeface="Helvetica" pitchFamily="2" charset="0"/>
              </a:rPr>
              <a:t>-8</a:t>
            </a:r>
            <a:r>
              <a:rPr lang="cs-CZ" dirty="0">
                <a:latin typeface="Helvetica" pitchFamily="2" charset="0"/>
              </a:rPr>
              <a:t> Pascal)</a:t>
            </a:r>
          </a:p>
        </p:txBody>
      </p:sp>
    </p:spTree>
    <p:extLst>
      <p:ext uri="{BB962C8B-B14F-4D97-AF65-F5344CB8AC3E}">
        <p14:creationId xmlns:p14="http://schemas.microsoft.com/office/powerpoint/2010/main" val="3821474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E2B8B-735C-BAB9-4696-A21447F38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D52D40A1-5117-E4A4-AAA0-AA1F081F6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4419464F-DE08-A5C5-6A1F-D8AD1AC67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D666400-85B4-C4C5-2E8A-A0EA6AD3C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9218" name="Picture 2" descr="Schematic diagram of RHEED apparatus. | Download Scientific Diagram">
            <a:extLst>
              <a:ext uri="{FF2B5EF4-FFF2-40B4-BE49-F238E27FC236}">
                <a16:creationId xmlns:a16="http://schemas.microsoft.com/office/drawing/2014/main" id="{8189D5EB-ED97-5042-14F2-52A276879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23" y="1266156"/>
            <a:ext cx="11742153" cy="393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531493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4139</TotalTime>
  <Words>307</Words>
  <Application>Microsoft Macintosh PowerPoint</Application>
  <PresentationFormat>Širokoúhlá obrazovka</PresentationFormat>
  <Paragraphs>77</Paragraphs>
  <Slides>25</Slides>
  <Notes>5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25</vt:i4>
      </vt:variant>
    </vt:vector>
  </HeadingPairs>
  <TitlesOfParts>
    <vt:vector size="31" baseType="lpstr">
      <vt:lpstr>Aptos</vt:lpstr>
      <vt:lpstr>Aptos Display</vt:lpstr>
      <vt:lpstr>Arial</vt:lpstr>
      <vt:lpstr>Helvetica</vt:lpstr>
      <vt:lpstr>Helvetica Neue</vt:lpstr>
      <vt:lpstr>Motiv Office</vt:lpstr>
      <vt:lpstr>Aplikace pro vizualizaci a zpracování obrazových dat z in-situ měření RHEED během růstu monoatomárních vrstev pomocí technologie MBE</vt:lpstr>
      <vt:lpstr>Úvod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Cíle projektu</vt:lpstr>
      <vt:lpstr>Rozdělení úkolů</vt:lpstr>
      <vt:lpstr>Reálné použití aplikace</vt:lpstr>
      <vt:lpstr>Dosavadní postup</vt:lpstr>
      <vt:lpstr>Prezentace aplikace PowerPoint</vt:lpstr>
      <vt:lpstr>Prezentace aplikace PowerPoint</vt:lpstr>
      <vt:lpstr>Blokový diagram aplikace</vt:lpstr>
      <vt:lpstr>Prezentace aplikace PowerPoint</vt:lpstr>
      <vt:lpstr>Prezentace aplikace PowerPoint</vt:lpstr>
      <vt:lpstr>Prezentace aplikace PowerPoint</vt:lpstr>
      <vt:lpstr>Prezentace aplikace PowerPoint</vt:lpstr>
      <vt:lpstr>Další postup</vt:lpstr>
      <vt:lpstr>Děkujeme za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Marek Bílý</dc:creator>
  <cp:lastModifiedBy>Marek Bílý</cp:lastModifiedBy>
  <cp:revision>11</cp:revision>
  <dcterms:created xsi:type="dcterms:W3CDTF">2024-10-23T11:04:41Z</dcterms:created>
  <dcterms:modified xsi:type="dcterms:W3CDTF">2024-12-04T20:54:11Z</dcterms:modified>
</cp:coreProperties>
</file>